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4226" r:id="rId1"/>
  </p:sldMasterIdLst>
  <p:notesMasterIdLst>
    <p:notesMasterId r:id="rId3"/>
  </p:notesMasterIdLst>
  <p:handoutMasterIdLst>
    <p:handoutMasterId r:id="rId4"/>
  </p:handoutMasterIdLst>
  <p:sldIdLst>
    <p:sldId id="821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" userDrawn="1">
          <p15:clr>
            <a:srgbClr val="A4A3A4"/>
          </p15:clr>
        </p15:guide>
        <p15:guide id="2" pos="660" userDrawn="1">
          <p15:clr>
            <a:srgbClr val="A4A3A4"/>
          </p15:clr>
        </p15:guide>
        <p15:guide id="3" orient="horz" pos="2803" userDrawn="1">
          <p15:clr>
            <a:srgbClr val="A4A3A4"/>
          </p15:clr>
        </p15:guide>
        <p15:guide id="4" orient="horz" pos="2794" userDrawn="1">
          <p15:clr>
            <a:srgbClr val="A4A3A4"/>
          </p15:clr>
        </p15:guide>
        <p15:guide id="5" pos="73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e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6B55"/>
    <a:srgbClr val="6C6D6F"/>
    <a:srgbClr val="213F68"/>
    <a:srgbClr val="9EB180"/>
    <a:srgbClr val="B8F0DB"/>
    <a:srgbClr val="F4FC7F"/>
    <a:srgbClr val="CE6569"/>
    <a:srgbClr val="779EBD"/>
    <a:srgbClr val="650100"/>
    <a:srgbClr val="18C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3" autoAdjust="0"/>
    <p:restoredTop sz="95037" autoAdjust="0"/>
  </p:normalViewPr>
  <p:slideViewPr>
    <p:cSldViewPr snapToGrid="0">
      <p:cViewPr varScale="1">
        <p:scale>
          <a:sx n="132" d="100"/>
          <a:sy n="132" d="100"/>
        </p:scale>
        <p:origin x="144" y="132"/>
      </p:cViewPr>
      <p:guideLst>
        <p:guide orient="horz" pos="419"/>
        <p:guide pos="660"/>
        <p:guide orient="horz" pos="2803"/>
        <p:guide orient="horz" pos="2794"/>
        <p:guide pos="73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-4344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8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97" y="0"/>
            <a:ext cx="3037207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071"/>
            <a:ext cx="3037208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97" y="8832071"/>
            <a:ext cx="3037207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ea typeface="ＭＳ Ｐゴシック" charset="-128"/>
              </a:defRPr>
            </a:lvl1pPr>
          </a:lstStyle>
          <a:p>
            <a:pPr>
              <a:defRPr/>
            </a:pPr>
            <a:fld id="{BCF209AB-327B-4EF9-B160-FF9A8A6DF05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78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8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7" y="0"/>
            <a:ext cx="3037207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91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4" y="4416839"/>
            <a:ext cx="5141592" cy="418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071"/>
            <a:ext cx="3037208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7" y="8832071"/>
            <a:ext cx="3037207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7C39EE72-446C-4E89-9D84-E30D697F6F6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7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ヒラギノ角ゴ Pro W3" pitchFamily="-109" charset="-128"/>
        <a:cs typeface="ヒラギノ角ゴ Pro W3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347200" y="6510556"/>
            <a:ext cx="2844800" cy="40011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902711E2-22B5-4A11-9C15-C67BBBC45D28}" type="slidenum">
              <a:rPr lang="en-US" smtClean="0"/>
              <a:pPr/>
              <a:t>‹N›</a:t>
            </a:fld>
            <a:endParaRPr lang="en-US" dirty="0"/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82"/>
            <a:ext cx="2844800" cy="365125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1345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nal NAS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4898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339182" y="6483350"/>
            <a:ext cx="10503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>
                <a:solidFill>
                  <a:srgbClr val="000000"/>
                </a:solidFill>
              </a:rPr>
              <a:t>9/16/14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6713" y="6483350"/>
            <a:ext cx="6118577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The technical data in this document is controlled under the U.S. Export Regulations; release to foreign persons may require an export authorization.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72467" y="6483350"/>
            <a:ext cx="1509932" cy="246221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52ABD36-0AAD-3448-9164-3F611EC6570F}" type="slidenum">
              <a:rPr lang="en-US" smtClean="0">
                <a:solidFill>
                  <a:srgbClr val="000000"/>
                </a:solidFill>
              </a:rPr>
              <a:pPr/>
              <a:t>‹N›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335851" y="1297172"/>
            <a:ext cx="10246548" cy="4944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7007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572" y="1329073"/>
            <a:ext cx="5384800" cy="49335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2572" y="1329073"/>
            <a:ext cx="5384800" cy="49335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339183" y="6483356"/>
            <a:ext cx="1182004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72467" y="6483356"/>
            <a:ext cx="1509932" cy="246221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52ABD36-0AAD-3448-9164-3F611EC6570F}" type="slidenum">
              <a:rPr lang="en-US" smtClean="0">
                <a:solidFill>
                  <a:srgbClr val="000000"/>
                </a:solidFill>
              </a:rPr>
              <a:pPr/>
              <a:t>‹N›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54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28600" y="6523038"/>
            <a:ext cx="6527800" cy="258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475962" y="6596064"/>
            <a:ext cx="677940" cy="2462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9DB952-D2FF-471F-897E-1437345C8095}" type="slidenum">
              <a:rPr lang="en-US" altLang="en-US"/>
              <a:pPr/>
              <a:t>‹N›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9084733" y="6597650"/>
            <a:ext cx="1016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095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hemes_BG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24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10556"/>
            <a:ext cx="28448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FFFFFF"/>
                </a:solidFill>
                <a:ea typeface="+mn-ea"/>
              </a:defRPr>
            </a:lvl1pPr>
          </a:lstStyle>
          <a:p>
            <a:fld id="{33D804BE-5198-2946-A7CF-1560F12F4DF1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248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8236" y="1165225"/>
            <a:ext cx="11675533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82"/>
            <a:ext cx="2844800" cy="365125"/>
          </a:xfrm>
          <a:prstGeom prst="rect">
            <a:avLst/>
          </a:prstGeom>
        </p:spPr>
        <p:txBody>
          <a:bodyPr anchor="b" anchorCtr="0"/>
          <a:lstStyle>
            <a:lvl1pPr>
              <a:defRPr sz="1000" b="0">
                <a:solidFill>
                  <a:srgbClr val="FFFFFF"/>
                </a:solidFill>
              </a:defRPr>
            </a:lvl1pPr>
          </a:lstStyle>
          <a:p>
            <a:fld id="{1A91A39F-11B5-9847-AA17-E654CBC879A1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9674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7" r:id="rId1"/>
    <p:sldLayoutId id="2147484229" r:id="rId2"/>
    <p:sldLayoutId id="2147484231" r:id="rId3"/>
    <p:sldLayoutId id="2147484232" r:id="rId4"/>
    <p:sldLayoutId id="2147484254" r:id="rId5"/>
  </p:sldLayoutIdLst>
  <p:transition/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 Narrow"/>
          <a:ea typeface="+mj-ea"/>
          <a:cs typeface="Arial Narrow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1746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515938" indent="-233363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FFFFFF"/>
          </a:solidFill>
          <a:latin typeface="+mn-lt"/>
          <a:ea typeface="+mn-ea"/>
        </a:defRPr>
      </a:lvl2pPr>
      <a:lvl3pPr marL="739775" indent="-166688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FFFFFF"/>
          </a:solidFill>
          <a:latin typeface="+mn-lt"/>
          <a:ea typeface="+mn-ea"/>
        </a:defRPr>
      </a:lvl3pPr>
      <a:lvl4pPr marL="1089025" indent="-233363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FFFFFF"/>
          </a:solidFill>
          <a:latin typeface="+mn-lt"/>
          <a:ea typeface="+mn-ea"/>
        </a:defRPr>
      </a:lvl4pPr>
      <a:lvl5pPr marL="1312863" indent="-166688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FFFFFF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273353"/>
            <a:ext cx="12192000" cy="896112"/>
            <a:chOff x="0" y="273353"/>
            <a:chExt cx="9144000" cy="896112"/>
          </a:xfrm>
        </p:grpSpPr>
        <p:sp>
          <p:nvSpPr>
            <p:cNvPr id="11" name="Rectangle 10"/>
            <p:cNvSpPr/>
            <p:nvPr/>
          </p:nvSpPr>
          <p:spPr>
            <a:xfrm>
              <a:off x="0" y="273353"/>
              <a:ext cx="9144000" cy="895048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61067" y="273353"/>
              <a:ext cx="6982933" cy="896112"/>
            </a:xfrm>
            <a:prstGeom prst="rect">
              <a:avLst/>
            </a:prstGeom>
            <a:solidFill>
              <a:srgbClr val="213F68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dirty="0" err="1" smtClean="0"/>
                <a:t>LICIACube</a:t>
              </a:r>
              <a:r>
                <a:rPr lang="en-US" sz="2800" dirty="0" smtClean="0"/>
                <a:t> images archived at SSDC will boost science</a:t>
              </a:r>
              <a:endParaRPr lang="en-US" sz="2800" dirty="0"/>
            </a:p>
          </p:txBody>
        </p:sp>
      </p:grpSp>
      <p:sp>
        <p:nvSpPr>
          <p:cNvPr id="6" name="Text Box 8">
            <a:extLst>
              <a:ext uri="{FF2B5EF4-FFF2-40B4-BE49-F238E27FC236}">
                <a16:creationId xmlns="" xmlns:a16="http://schemas.microsoft.com/office/drawing/2014/main" id="{3ECB5431-76AF-E64B-8AD2-C8AC873CE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5656" y="5607755"/>
            <a:ext cx="4047123" cy="121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0" hangingPunct="0">
              <a:defRPr/>
            </a:pP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LICIACube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will acquire images soon after DART impact with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Dimorphos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data archived at SSDC will be preserved and made available also in the 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future and, by means of the tool MATISSE, valuable science can be achieved.</a:t>
            </a:r>
            <a:endParaRPr kumimoji="0" lang="en-US" altLang="en-US" sz="1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BC864AD-3541-264C-B2A0-941CAC4359DA}"/>
              </a:ext>
            </a:extLst>
          </p:cNvPr>
          <p:cNvSpPr txBox="1"/>
          <p:nvPr/>
        </p:nvSpPr>
        <p:spPr>
          <a:xfrm>
            <a:off x="6079253" y="6563892"/>
            <a:ext cx="5800936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050" dirty="0" smtClean="0"/>
              <a:t>Zinzi, A., </a:t>
            </a:r>
            <a:r>
              <a:rPr lang="en-US" sz="1050" dirty="0"/>
              <a:t>et al. (</a:t>
            </a:r>
            <a:r>
              <a:rPr lang="en-US" sz="1050" dirty="0" smtClean="0"/>
              <a:t>2022) </a:t>
            </a:r>
            <a:r>
              <a:rPr lang="en-US" sz="1050" i="1" dirty="0" smtClean="0"/>
              <a:t>Planetary Science Journal, </a:t>
            </a:r>
            <a:r>
              <a:rPr lang="en-US" sz="1050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https://doi.org/10.3847/PSJ/ac6509</a:t>
            </a:r>
          </a:p>
          <a:p>
            <a:pPr algn="r"/>
            <a:endParaRPr lang="en-US" sz="1050" i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E1FFB5A-2027-874A-9F91-87D91FF36A98}"/>
              </a:ext>
            </a:extLst>
          </p:cNvPr>
          <p:cNvSpPr txBox="1"/>
          <p:nvPr/>
        </p:nvSpPr>
        <p:spPr>
          <a:xfrm>
            <a:off x="5315579" y="1235090"/>
            <a:ext cx="6682154" cy="52661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b="1" kern="0" dirty="0" smtClean="0">
                <a:cs typeface="Arial" panose="020B0604020202020204" pitchFamily="34" charset="0"/>
              </a:rPr>
              <a:t>SSDC will archive and manage </a:t>
            </a:r>
            <a:r>
              <a:rPr lang="en-US" b="1" kern="0" dirty="0" err="1" smtClean="0">
                <a:cs typeface="Arial" panose="020B0604020202020204" pitchFamily="34" charset="0"/>
              </a:rPr>
              <a:t>LICIACube</a:t>
            </a:r>
            <a:r>
              <a:rPr lang="en-US" b="1" kern="0" dirty="0" smtClean="0">
                <a:cs typeface="Arial" panose="020B0604020202020204" pitchFamily="34" charset="0"/>
              </a:rPr>
              <a:t> images.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>
                <a:cs typeface="Arial" panose="020B0604020202020204" pitchFamily="34" charset="0"/>
              </a:rPr>
              <a:t>Images will be calibrated soon after the download.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will be made immediately available to the team.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9 months after the impact the data will be public.</a:t>
            </a:r>
          </a:p>
          <a:p>
            <a:endParaRPr lang="en-US" b="1" kern="0" dirty="0">
              <a:cs typeface="Arial" panose="020B0604020202020204" pitchFamily="34" charset="0"/>
            </a:endParaRPr>
          </a:p>
          <a:p>
            <a:r>
              <a:rPr lang="en-US" b="1" kern="0" dirty="0">
                <a:cs typeface="Arial" panose="020B0604020202020204" pitchFamily="34" charset="0"/>
              </a:rPr>
              <a:t>The archive design could help in using data with MATISSE tool.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>
                <a:cs typeface="Arial" panose="020B0604020202020204" pitchFamily="34" charset="0"/>
              </a:rPr>
              <a:t>MATISSE is the SSDC </a:t>
            </a:r>
            <a:r>
              <a:rPr lang="en-US" kern="0" dirty="0" err="1" smtClean="0">
                <a:cs typeface="Arial" panose="020B0604020202020204" pitchFamily="34" charset="0"/>
              </a:rPr>
              <a:t>webtool</a:t>
            </a:r>
            <a:r>
              <a:rPr lang="en-US" kern="0" dirty="0" smtClean="0">
                <a:cs typeface="Arial" panose="020B0604020202020204" pitchFamily="34" charset="0"/>
              </a:rPr>
              <a:t> for the planetary exploration data (https://tools.ssdc.asi.it/Matisse).</a:t>
            </a:r>
            <a:endParaRPr lang="en-US" kern="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allows to visualize data directly on the 3D shape model of the target object (valuable for irregular objects such as small asteroids).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Up to now it is possible to search for geological features and to run surface models on MATISSE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features will be added to better analyze </a:t>
            </a:r>
            <a:r>
              <a:rPr lang="en-US" dirty="0" err="1" smtClean="0"/>
              <a:t>LICIACube</a:t>
            </a:r>
            <a:r>
              <a:rPr lang="en-US" dirty="0" smtClean="0"/>
              <a:t> data.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71B01C02-0D7C-3D49-AC63-98CC8E445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21" y="5828044"/>
            <a:ext cx="772222" cy="869182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" y="1413127"/>
            <a:ext cx="4194628" cy="4194628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7C2A1CB1-3E07-4952-9008-9EDD12BD0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5" y="273353"/>
            <a:ext cx="916644" cy="89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716016"/>
      </p:ext>
    </p:extLst>
  </p:cSld>
  <p:clrMapOvr>
    <a:masterClrMapping/>
  </p:clrMapOvr>
</p:sld>
</file>

<file path=ppt/theme/theme1.xml><?xml version="1.0" encoding="utf-8"?>
<a:theme xmlns:a="http://schemas.openxmlformats.org/drawingml/2006/main" name="D&amp;N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Fronti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Narrow</vt:lpstr>
      <vt:lpstr>Times</vt:lpstr>
      <vt:lpstr>Times New Roman</vt:lpstr>
      <vt:lpstr>ヒラギノ角ゴ Pro W3</vt:lpstr>
      <vt:lpstr>D&amp;NF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Mission Directorate</dc:title>
  <dc:subject>NAS Committee on Large Strategic NASA Science Missions</dc:subject>
  <dc:creator/>
  <cp:keywords>SMD, missions, large, strategic</cp:keywords>
  <dc:description/>
  <cp:lastModifiedBy/>
  <cp:revision>1</cp:revision>
  <cp:lastPrinted>2012-02-09T18:04:11Z</cp:lastPrinted>
  <dcterms:created xsi:type="dcterms:W3CDTF">2012-02-28T14:53:04Z</dcterms:created>
  <dcterms:modified xsi:type="dcterms:W3CDTF">2022-06-01T05:42:49Z</dcterms:modified>
  <cp:category>presentations-AA</cp:category>
</cp:coreProperties>
</file>