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 autoCompressPictures="0">
  <p:sldMasterIdLst>
    <p:sldMasterId id="2147484226" r:id="rId1"/>
  </p:sldMasterIdLst>
  <p:notesMasterIdLst>
    <p:notesMasterId r:id="rId3"/>
  </p:notesMasterIdLst>
  <p:handoutMasterIdLst>
    <p:handoutMasterId r:id="rId4"/>
  </p:handoutMasterIdLst>
  <p:sldIdLst>
    <p:sldId id="821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9" userDrawn="1">
          <p15:clr>
            <a:srgbClr val="A4A3A4"/>
          </p15:clr>
        </p15:guide>
        <p15:guide id="2" pos="660" userDrawn="1">
          <p15:clr>
            <a:srgbClr val="A4A3A4"/>
          </p15:clr>
        </p15:guide>
        <p15:guide id="3" orient="horz" pos="2803" userDrawn="1">
          <p15:clr>
            <a:srgbClr val="A4A3A4"/>
          </p15:clr>
        </p15:guide>
        <p15:guide id="4" orient="horz" pos="2794" userDrawn="1">
          <p15:clr>
            <a:srgbClr val="A4A3A4"/>
          </p15:clr>
        </p15:guide>
        <p15:guide id="5" pos="73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ore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6B55"/>
    <a:srgbClr val="6C6D6F"/>
    <a:srgbClr val="213F68"/>
    <a:srgbClr val="9EB180"/>
    <a:srgbClr val="B8F0DB"/>
    <a:srgbClr val="F4FC7F"/>
    <a:srgbClr val="CE6569"/>
    <a:srgbClr val="779EBD"/>
    <a:srgbClr val="650100"/>
    <a:srgbClr val="18C4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03" autoAdjust="0"/>
    <p:restoredTop sz="95037" autoAdjust="0"/>
  </p:normalViewPr>
  <p:slideViewPr>
    <p:cSldViewPr snapToGrid="0">
      <p:cViewPr varScale="1">
        <p:scale>
          <a:sx n="130" d="100"/>
          <a:sy n="130" d="100"/>
        </p:scale>
        <p:origin x="222" y="126"/>
      </p:cViewPr>
      <p:guideLst>
        <p:guide orient="horz" pos="419"/>
        <p:guide pos="660"/>
        <p:guide orient="horz" pos="2803"/>
        <p:guide orient="horz" pos="2794"/>
        <p:guide pos="73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0" d="100"/>
          <a:sy n="120" d="100"/>
        </p:scale>
        <p:origin x="-4344" y="-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208" cy="46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197" y="0"/>
            <a:ext cx="3037207" cy="46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7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071"/>
            <a:ext cx="3037208" cy="46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7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197" y="8832071"/>
            <a:ext cx="3037207" cy="46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ea typeface="ＭＳ Ｐゴシック" charset="-128"/>
              </a:defRPr>
            </a:lvl1pPr>
          </a:lstStyle>
          <a:p>
            <a:pPr>
              <a:defRPr/>
            </a:pPr>
            <a:fld id="{BCF209AB-327B-4EF9-B160-FF9A8A6DF056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9782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208" cy="46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197" y="0"/>
            <a:ext cx="3037207" cy="46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3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91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404" y="4416839"/>
            <a:ext cx="5141592" cy="4182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071"/>
            <a:ext cx="3037208" cy="46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197" y="8832071"/>
            <a:ext cx="3037207" cy="46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7C39EE72-446C-4E89-9D84-E30D697F6F64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270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ヒラギノ角ゴ Pro W3" pitchFamily="-109" charset="-128"/>
        <a:cs typeface="ヒラギノ角ゴ Pro W3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ヒラギノ角ゴ Pro W3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9347200" y="6510556"/>
            <a:ext cx="2844800" cy="400110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902711E2-22B5-4A11-9C15-C67BBBC45D28}" type="slidenum">
              <a:rPr lang="en-US" smtClean="0"/>
              <a:pPr/>
              <a:t>‹N›</a:t>
            </a:fld>
            <a:endParaRPr lang="en-US" dirty="0"/>
          </a:p>
          <a:p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82"/>
            <a:ext cx="2844800" cy="365125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413457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ternal NASA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748980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339182" y="6483350"/>
            <a:ext cx="10503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en-US" dirty="0">
                <a:solidFill>
                  <a:srgbClr val="000000"/>
                </a:solidFill>
              </a:rPr>
              <a:t>9/16/14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36713" y="6483350"/>
            <a:ext cx="6118577" cy="365125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</a:rPr>
              <a:t>The technical data in this document is controlled under the U.S. Export Regulations; release to foreign persons may require an export authorization.   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72467" y="6483350"/>
            <a:ext cx="1509932" cy="246221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752ABD36-0AAD-3448-9164-3F611EC6570F}" type="slidenum">
              <a:rPr lang="en-US" smtClean="0">
                <a:solidFill>
                  <a:srgbClr val="000000"/>
                </a:solidFill>
              </a:rPr>
              <a:pPr/>
              <a:t>‹N›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1335851" y="1297172"/>
            <a:ext cx="10246548" cy="4944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67007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4572" y="1329073"/>
            <a:ext cx="5384800" cy="49335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2572" y="1329073"/>
            <a:ext cx="5384800" cy="49335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1339183" y="6483356"/>
            <a:ext cx="1182004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72467" y="6483356"/>
            <a:ext cx="1509932" cy="246221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752ABD36-0AAD-3448-9164-3F611EC6570F}" type="slidenum">
              <a:rPr lang="en-US" smtClean="0">
                <a:solidFill>
                  <a:srgbClr val="000000"/>
                </a:solidFill>
              </a:rPr>
              <a:pPr/>
              <a:t>‹N›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4540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28600" y="6523038"/>
            <a:ext cx="6527800" cy="2587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11475962" y="6596064"/>
            <a:ext cx="677940" cy="24622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A9DB952-D2FF-471F-897E-1437345C8095}" type="slidenum">
              <a:rPr lang="en-US" altLang="en-US"/>
              <a:pPr/>
              <a:t>‹N›</a:t>
            </a:fld>
            <a:endParaRPr lang="en-US" altLang="en-US" sz="1000" dirty="0">
              <a:latin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9084733" y="6597650"/>
            <a:ext cx="1016000" cy="190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095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hemes_BG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24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510556"/>
            <a:ext cx="284480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 b="0">
                <a:solidFill>
                  <a:srgbClr val="FFFFFF"/>
                </a:solidFill>
                <a:ea typeface="+mn-ea"/>
              </a:defRPr>
            </a:lvl1pPr>
          </a:lstStyle>
          <a:p>
            <a:fld id="{33D804BE-5198-2946-A7CF-1560F12F4DF1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62488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8236" y="1165225"/>
            <a:ext cx="11675533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82"/>
            <a:ext cx="2844800" cy="365125"/>
          </a:xfrm>
          <a:prstGeom prst="rect">
            <a:avLst/>
          </a:prstGeom>
        </p:spPr>
        <p:txBody>
          <a:bodyPr anchor="b" anchorCtr="0"/>
          <a:lstStyle>
            <a:lvl1pPr>
              <a:defRPr sz="1000" b="0">
                <a:solidFill>
                  <a:srgbClr val="FFFFFF"/>
                </a:solidFill>
              </a:defRPr>
            </a:lvl1pPr>
          </a:lstStyle>
          <a:p>
            <a:fld id="{1A91A39F-11B5-9847-AA17-E654CBC879A1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96746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27" r:id="rId1"/>
    <p:sldLayoutId id="2147484229" r:id="rId2"/>
    <p:sldLayoutId id="2147484231" r:id="rId3"/>
    <p:sldLayoutId id="2147484232" r:id="rId4"/>
    <p:sldLayoutId id="2147484254" r:id="rId5"/>
  </p:sldLayoutIdLst>
  <p:transition/>
  <p:hf hdr="0" ftr="0" dt="0"/>
  <p:txStyles>
    <p:titleStyle>
      <a:lvl1pPr algn="r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 Narrow"/>
          <a:ea typeface="+mj-ea"/>
          <a:cs typeface="Arial Narrow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9pPr>
    </p:titleStyle>
    <p:bodyStyle>
      <a:lvl1pPr marL="174625" indent="-174625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515938" indent="-233363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FFFFFF"/>
          </a:solidFill>
          <a:latin typeface="+mn-lt"/>
          <a:ea typeface="+mn-ea"/>
        </a:defRPr>
      </a:lvl2pPr>
      <a:lvl3pPr marL="739775" indent="-166688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FFFFFF"/>
          </a:solidFill>
          <a:latin typeface="+mn-lt"/>
          <a:ea typeface="+mn-ea"/>
        </a:defRPr>
      </a:lvl3pPr>
      <a:lvl4pPr marL="1089025" indent="-233363" algn="l" rtl="0" fontAlgn="base">
        <a:spcBef>
          <a:spcPct val="20000"/>
        </a:spcBef>
        <a:spcAft>
          <a:spcPct val="0"/>
        </a:spcAft>
        <a:buChar char="–"/>
        <a:defRPr sz="1400">
          <a:solidFill>
            <a:srgbClr val="FFFFFF"/>
          </a:solidFill>
          <a:latin typeface="+mn-lt"/>
          <a:ea typeface="+mn-ea"/>
        </a:defRPr>
      </a:lvl4pPr>
      <a:lvl5pPr marL="1312863" indent="-166688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FFFFFF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273353"/>
            <a:ext cx="12192001" cy="896112"/>
            <a:chOff x="0" y="273353"/>
            <a:chExt cx="9144001" cy="896112"/>
          </a:xfrm>
        </p:grpSpPr>
        <p:sp>
          <p:nvSpPr>
            <p:cNvPr id="11" name="Rectangle 10"/>
            <p:cNvSpPr/>
            <p:nvPr/>
          </p:nvSpPr>
          <p:spPr>
            <a:xfrm>
              <a:off x="0" y="273353"/>
              <a:ext cx="9144000" cy="895048"/>
            </a:xfrm>
            <a:prstGeom prst="rect">
              <a:avLst/>
            </a:prstGeom>
            <a:solidFill>
              <a:srgbClr val="0D223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19433" y="273353"/>
              <a:ext cx="8524568" cy="896112"/>
            </a:xfrm>
            <a:prstGeom prst="rect">
              <a:avLst/>
            </a:prstGeom>
            <a:solidFill>
              <a:srgbClr val="213F68"/>
            </a:solidFill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2800" dirty="0" smtClean="0"/>
                <a:t>Le </a:t>
              </a:r>
              <a:r>
                <a:rPr lang="en-US" sz="2800" dirty="0" err="1" smtClean="0"/>
                <a:t>immagini</a:t>
              </a:r>
              <a:r>
                <a:rPr lang="en-US" sz="2800" dirty="0" smtClean="0"/>
                <a:t> di </a:t>
              </a:r>
              <a:r>
                <a:rPr lang="en-US" sz="2800" dirty="0" err="1" smtClean="0"/>
                <a:t>LICIACube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archiviate</a:t>
              </a:r>
              <a:r>
                <a:rPr lang="en-US" sz="2800" dirty="0" smtClean="0"/>
                <a:t> in SSDC per </a:t>
              </a:r>
              <a:r>
                <a:rPr lang="en-US" sz="2800" dirty="0" err="1" smtClean="0"/>
                <a:t>facilitare</a:t>
              </a:r>
              <a:r>
                <a:rPr lang="en-US" sz="2800" dirty="0" smtClean="0"/>
                <a:t> la </a:t>
              </a:r>
              <a:r>
                <a:rPr lang="en-US" sz="2800" dirty="0" err="1" smtClean="0"/>
                <a:t>scienza</a:t>
              </a:r>
              <a:endParaRPr lang="en-US" sz="2800" dirty="0"/>
            </a:p>
          </p:txBody>
        </p:sp>
      </p:grpSp>
      <p:sp>
        <p:nvSpPr>
          <p:cNvPr id="6" name="Text Box 8">
            <a:extLst>
              <a:ext uri="{FF2B5EF4-FFF2-40B4-BE49-F238E27FC236}">
                <a16:creationId xmlns="" xmlns:a16="http://schemas.microsoft.com/office/drawing/2014/main" id="{3ECB5431-76AF-E64B-8AD2-C8AC873CE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5656" y="5607755"/>
            <a:ext cx="4047123" cy="1210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eaLnBrk="0" hangingPunct="0">
              <a:defRPr/>
            </a:pPr>
            <a:r>
              <a:rPr lang="en-US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LICIACube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acquisirà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le </a:t>
            </a:r>
            <a:r>
              <a:rPr lang="en-US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immagini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subito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dopo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l’impatto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di DART con </a:t>
            </a:r>
            <a:r>
              <a:rPr lang="en-US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Dimorphos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dati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archiviati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in SSDC </a:t>
            </a:r>
            <a:r>
              <a:rPr lang="en-US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verranno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mantenuti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anche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pe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 un </a:t>
            </a:r>
            <a:r>
              <a:rPr lang="en-US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uso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successive e con </a:t>
            </a:r>
            <a:r>
              <a:rPr lang="en-US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il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tool MATISSE </a:t>
            </a:r>
            <a:r>
              <a:rPr lang="en-US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potranno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essere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raggiunti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risultati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scientifici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di </a:t>
            </a:r>
            <a:r>
              <a:rPr lang="en-US" sz="1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interesse</a:t>
            </a:r>
            <a:r>
              <a:rPr lang="en-US" sz="1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kumimoji="0" lang="en-US" altLang="en-US" sz="14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ABC864AD-3541-264C-B2A0-941CAC4359DA}"/>
              </a:ext>
            </a:extLst>
          </p:cNvPr>
          <p:cNvSpPr txBox="1"/>
          <p:nvPr/>
        </p:nvSpPr>
        <p:spPr>
          <a:xfrm>
            <a:off x="6079253" y="6563892"/>
            <a:ext cx="5800936" cy="2539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1050" dirty="0" smtClean="0"/>
              <a:t>Zinzi, A., </a:t>
            </a:r>
            <a:r>
              <a:rPr lang="en-US" sz="1050" dirty="0"/>
              <a:t>et al. (</a:t>
            </a:r>
            <a:r>
              <a:rPr lang="en-US" sz="1050" dirty="0" smtClean="0"/>
              <a:t>2022) </a:t>
            </a:r>
            <a:r>
              <a:rPr lang="en-US" sz="1050" i="1" dirty="0" smtClean="0"/>
              <a:t>Planetary Science Journal, </a:t>
            </a:r>
            <a:r>
              <a:rPr lang="en-US" sz="1050" i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https://doi.org/10.3847/PSJ/ac6509</a:t>
            </a:r>
          </a:p>
          <a:p>
            <a:pPr algn="r"/>
            <a:endParaRPr lang="en-US" sz="1050" i="1" u="sn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E1FFB5A-2027-874A-9F91-87D91FF36A98}"/>
              </a:ext>
            </a:extLst>
          </p:cNvPr>
          <p:cNvSpPr txBox="1"/>
          <p:nvPr/>
        </p:nvSpPr>
        <p:spPr>
          <a:xfrm>
            <a:off x="5315579" y="1235090"/>
            <a:ext cx="6682154" cy="526619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b="1" kern="0" dirty="0" smtClean="0">
                <a:cs typeface="Arial" panose="020B0604020202020204" pitchFamily="34" charset="0"/>
              </a:rPr>
              <a:t>SSDC </a:t>
            </a:r>
            <a:r>
              <a:rPr lang="en-US" b="1" kern="0" dirty="0" err="1" smtClean="0">
                <a:cs typeface="Arial" panose="020B0604020202020204" pitchFamily="34" charset="0"/>
              </a:rPr>
              <a:t>archivierà</a:t>
            </a:r>
            <a:r>
              <a:rPr lang="en-US" b="1" kern="0" dirty="0" smtClean="0">
                <a:cs typeface="Arial" panose="020B0604020202020204" pitchFamily="34" charset="0"/>
              </a:rPr>
              <a:t> e </a:t>
            </a:r>
            <a:r>
              <a:rPr lang="en-US" b="1" kern="0" dirty="0" err="1" smtClean="0">
                <a:cs typeface="Arial" panose="020B0604020202020204" pitchFamily="34" charset="0"/>
              </a:rPr>
              <a:t>gestirà</a:t>
            </a:r>
            <a:r>
              <a:rPr lang="en-US" b="1" kern="0" dirty="0" smtClean="0">
                <a:cs typeface="Arial" panose="020B0604020202020204" pitchFamily="34" charset="0"/>
              </a:rPr>
              <a:t> le </a:t>
            </a:r>
            <a:r>
              <a:rPr lang="en-US" b="1" kern="0" dirty="0" err="1" smtClean="0">
                <a:cs typeface="Arial" panose="020B0604020202020204" pitchFamily="34" charset="0"/>
              </a:rPr>
              <a:t>immagini</a:t>
            </a:r>
            <a:r>
              <a:rPr lang="en-US" b="1" kern="0" dirty="0" smtClean="0">
                <a:cs typeface="Arial" panose="020B0604020202020204" pitchFamily="34" charset="0"/>
              </a:rPr>
              <a:t> di</a:t>
            </a:r>
            <a:r>
              <a:rPr lang="en-US" b="1" kern="0" dirty="0" smtClean="0">
                <a:cs typeface="Arial" panose="020B0604020202020204" pitchFamily="34" charset="0"/>
              </a:rPr>
              <a:t> </a:t>
            </a:r>
            <a:r>
              <a:rPr lang="en-US" b="1" kern="0" dirty="0" err="1" smtClean="0">
                <a:cs typeface="Arial" panose="020B0604020202020204" pitchFamily="34" charset="0"/>
              </a:rPr>
              <a:t>LICIACube</a:t>
            </a:r>
            <a:r>
              <a:rPr lang="en-US" b="1" kern="0" dirty="0" smtClean="0">
                <a:cs typeface="Arial" panose="020B0604020202020204" pitchFamily="34" charset="0"/>
              </a:rPr>
              <a:t>.</a:t>
            </a:r>
            <a:endParaRPr lang="en-US" b="1" kern="0" dirty="0" smtClean="0"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0" dirty="0" smtClean="0">
                <a:cs typeface="Arial" panose="020B0604020202020204" pitchFamily="34" charset="0"/>
              </a:rPr>
              <a:t>Le </a:t>
            </a:r>
            <a:r>
              <a:rPr lang="en-US" kern="0" dirty="0" err="1" smtClean="0">
                <a:cs typeface="Arial" panose="020B0604020202020204" pitchFamily="34" charset="0"/>
              </a:rPr>
              <a:t>immagini</a:t>
            </a:r>
            <a:r>
              <a:rPr lang="en-US" kern="0" dirty="0" smtClean="0">
                <a:cs typeface="Arial" panose="020B0604020202020204" pitchFamily="34" charset="0"/>
              </a:rPr>
              <a:t> </a:t>
            </a:r>
            <a:r>
              <a:rPr lang="en-US" kern="0" dirty="0" err="1" smtClean="0">
                <a:cs typeface="Arial" panose="020B0604020202020204" pitchFamily="34" charset="0"/>
              </a:rPr>
              <a:t>verranno</a:t>
            </a:r>
            <a:r>
              <a:rPr lang="en-US" kern="0" dirty="0" smtClean="0">
                <a:cs typeface="Arial" panose="020B0604020202020204" pitchFamily="34" charset="0"/>
              </a:rPr>
              <a:t> calibrate </a:t>
            </a:r>
            <a:r>
              <a:rPr lang="en-US" kern="0" dirty="0" err="1" smtClean="0">
                <a:cs typeface="Arial" panose="020B0604020202020204" pitchFamily="34" charset="0"/>
              </a:rPr>
              <a:t>subito</a:t>
            </a:r>
            <a:r>
              <a:rPr lang="en-US" kern="0" dirty="0" smtClean="0">
                <a:cs typeface="Arial" panose="020B0604020202020204" pitchFamily="34" charset="0"/>
              </a:rPr>
              <a:t> </a:t>
            </a:r>
            <a:r>
              <a:rPr lang="en-US" kern="0" dirty="0" err="1" smtClean="0">
                <a:cs typeface="Arial" panose="020B0604020202020204" pitchFamily="34" charset="0"/>
              </a:rPr>
              <a:t>dopo</a:t>
            </a:r>
            <a:r>
              <a:rPr lang="en-US" kern="0" dirty="0" smtClean="0">
                <a:cs typeface="Arial" panose="020B0604020202020204" pitchFamily="34" charset="0"/>
              </a:rPr>
              <a:t> </a:t>
            </a:r>
            <a:r>
              <a:rPr lang="en-US" kern="0" dirty="0" err="1" smtClean="0">
                <a:cs typeface="Arial" panose="020B0604020202020204" pitchFamily="34" charset="0"/>
              </a:rPr>
              <a:t>il</a:t>
            </a:r>
            <a:r>
              <a:rPr lang="en-US" kern="0" dirty="0" smtClean="0">
                <a:cs typeface="Arial" panose="020B0604020202020204" pitchFamily="34" charset="0"/>
              </a:rPr>
              <a:t> download. </a:t>
            </a:r>
            <a:endParaRPr lang="en-US" kern="0" dirty="0" smtClean="0"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saranno</a:t>
            </a:r>
            <a:r>
              <a:rPr lang="en-US" dirty="0" smtClean="0"/>
              <a:t> </a:t>
            </a:r>
            <a:r>
              <a:rPr lang="en-US" dirty="0" err="1" smtClean="0"/>
              <a:t>resi</a:t>
            </a:r>
            <a:r>
              <a:rPr lang="en-US" dirty="0" smtClean="0"/>
              <a:t> </a:t>
            </a:r>
            <a:r>
              <a:rPr lang="en-US" dirty="0" err="1" smtClean="0"/>
              <a:t>immediatamente</a:t>
            </a:r>
            <a:r>
              <a:rPr lang="en-US" dirty="0" smtClean="0"/>
              <a:t> </a:t>
            </a:r>
            <a:r>
              <a:rPr lang="en-US" dirty="0" err="1" smtClean="0"/>
              <a:t>disponibili</a:t>
            </a:r>
            <a:r>
              <a:rPr lang="en-US" dirty="0" smtClean="0"/>
              <a:t> al team.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9 </a:t>
            </a:r>
            <a:r>
              <a:rPr lang="en-US" dirty="0" err="1" smtClean="0"/>
              <a:t>mesi</a:t>
            </a:r>
            <a:r>
              <a:rPr lang="en-US" dirty="0" smtClean="0"/>
              <a:t> </a:t>
            </a:r>
            <a:r>
              <a:rPr lang="en-US" dirty="0" err="1" smtClean="0"/>
              <a:t>dopo</a:t>
            </a:r>
            <a:r>
              <a:rPr lang="en-US" dirty="0" smtClean="0"/>
              <a:t> </a:t>
            </a:r>
            <a:r>
              <a:rPr lang="en-US" dirty="0" err="1" smtClean="0"/>
              <a:t>l’impatto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saranno</a:t>
            </a:r>
            <a:r>
              <a:rPr lang="en-US" dirty="0" smtClean="0"/>
              <a:t> </a:t>
            </a:r>
            <a:r>
              <a:rPr lang="en-US" dirty="0" err="1" smtClean="0"/>
              <a:t>pubblici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b="1" kern="0" dirty="0">
              <a:cs typeface="Arial" panose="020B0604020202020204" pitchFamily="34" charset="0"/>
            </a:endParaRPr>
          </a:p>
          <a:p>
            <a:r>
              <a:rPr lang="en-US" b="1" kern="0" dirty="0" err="1" smtClean="0">
                <a:cs typeface="Arial" panose="020B0604020202020204" pitchFamily="34" charset="0"/>
              </a:rPr>
              <a:t>L’archivio</a:t>
            </a:r>
            <a:r>
              <a:rPr lang="en-US" b="1" kern="0" dirty="0" smtClean="0">
                <a:cs typeface="Arial" panose="020B0604020202020204" pitchFamily="34" charset="0"/>
              </a:rPr>
              <a:t> </a:t>
            </a:r>
            <a:r>
              <a:rPr lang="en-US" b="1" kern="0" dirty="0" err="1" smtClean="0">
                <a:cs typeface="Arial" panose="020B0604020202020204" pitchFamily="34" charset="0"/>
              </a:rPr>
              <a:t>potrà</a:t>
            </a:r>
            <a:r>
              <a:rPr lang="en-US" b="1" kern="0" dirty="0" smtClean="0">
                <a:cs typeface="Arial" panose="020B0604020202020204" pitchFamily="34" charset="0"/>
              </a:rPr>
              <a:t> </a:t>
            </a:r>
            <a:r>
              <a:rPr lang="en-US" b="1" kern="0" dirty="0" err="1" smtClean="0">
                <a:cs typeface="Arial" panose="020B0604020202020204" pitchFamily="34" charset="0"/>
              </a:rPr>
              <a:t>aiutare</a:t>
            </a:r>
            <a:r>
              <a:rPr lang="en-US" b="1" kern="0" dirty="0" smtClean="0">
                <a:cs typeface="Arial" panose="020B0604020202020204" pitchFamily="34" charset="0"/>
              </a:rPr>
              <a:t> ad </a:t>
            </a:r>
            <a:r>
              <a:rPr lang="en-US" b="1" kern="0" dirty="0" err="1" smtClean="0">
                <a:cs typeface="Arial" panose="020B0604020202020204" pitchFamily="34" charset="0"/>
              </a:rPr>
              <a:t>usare</a:t>
            </a:r>
            <a:r>
              <a:rPr lang="en-US" b="1" kern="0" dirty="0" smtClean="0">
                <a:cs typeface="Arial" panose="020B0604020202020204" pitchFamily="34" charset="0"/>
              </a:rPr>
              <a:t> </a:t>
            </a:r>
            <a:r>
              <a:rPr lang="en-US" b="1" kern="0" dirty="0" err="1" smtClean="0">
                <a:cs typeface="Arial" panose="020B0604020202020204" pitchFamily="34" charset="0"/>
              </a:rPr>
              <a:t>i</a:t>
            </a:r>
            <a:r>
              <a:rPr lang="en-US" b="1" kern="0" dirty="0" smtClean="0">
                <a:cs typeface="Arial" panose="020B0604020202020204" pitchFamily="34" charset="0"/>
              </a:rPr>
              <a:t> </a:t>
            </a:r>
            <a:r>
              <a:rPr lang="en-US" b="1" kern="0" dirty="0" err="1" smtClean="0">
                <a:cs typeface="Arial" panose="020B0604020202020204" pitchFamily="34" charset="0"/>
              </a:rPr>
              <a:t>dati</a:t>
            </a:r>
            <a:r>
              <a:rPr lang="en-US" b="1" kern="0" dirty="0" smtClean="0">
                <a:cs typeface="Arial" panose="020B0604020202020204" pitchFamily="34" charset="0"/>
              </a:rPr>
              <a:t> </a:t>
            </a:r>
            <a:r>
              <a:rPr lang="en-US" b="1" kern="0" dirty="0" err="1" smtClean="0">
                <a:cs typeface="Arial" panose="020B0604020202020204" pitchFamily="34" charset="0"/>
              </a:rPr>
              <a:t>nel</a:t>
            </a:r>
            <a:r>
              <a:rPr lang="en-US" b="1" kern="0" dirty="0" smtClean="0">
                <a:cs typeface="Arial" panose="020B0604020202020204" pitchFamily="34" charset="0"/>
              </a:rPr>
              <a:t> tool MATISSE.</a:t>
            </a:r>
            <a:endParaRPr lang="en-US" b="1" kern="0" dirty="0"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0" dirty="0" smtClean="0">
                <a:cs typeface="Arial" panose="020B0604020202020204" pitchFamily="34" charset="0"/>
              </a:rPr>
              <a:t>MATISSE </a:t>
            </a:r>
            <a:r>
              <a:rPr lang="en-US" kern="0" dirty="0" smtClean="0">
                <a:cs typeface="Arial" panose="020B0604020202020204" pitchFamily="34" charset="0"/>
              </a:rPr>
              <a:t>è </a:t>
            </a:r>
            <a:r>
              <a:rPr lang="en-US" kern="0" dirty="0" err="1" smtClean="0">
                <a:cs typeface="Arial" panose="020B0604020202020204" pitchFamily="34" charset="0"/>
              </a:rPr>
              <a:t>il</a:t>
            </a:r>
            <a:r>
              <a:rPr lang="en-US" kern="0" dirty="0" smtClean="0">
                <a:cs typeface="Arial" panose="020B0604020202020204" pitchFamily="34" charset="0"/>
              </a:rPr>
              <a:t> </a:t>
            </a:r>
            <a:r>
              <a:rPr lang="en-US" kern="0" dirty="0" err="1" smtClean="0">
                <a:cs typeface="Arial" panose="020B0604020202020204" pitchFamily="34" charset="0"/>
              </a:rPr>
              <a:t>webtool</a:t>
            </a:r>
            <a:r>
              <a:rPr lang="en-US" kern="0" dirty="0" smtClean="0">
                <a:cs typeface="Arial" panose="020B0604020202020204" pitchFamily="34" charset="0"/>
              </a:rPr>
              <a:t> SSDC per </a:t>
            </a:r>
            <a:r>
              <a:rPr lang="en-US" kern="0" dirty="0" err="1" smtClean="0">
                <a:cs typeface="Arial" panose="020B0604020202020204" pitchFamily="34" charset="0"/>
              </a:rPr>
              <a:t>i</a:t>
            </a:r>
            <a:r>
              <a:rPr lang="en-US" kern="0" dirty="0" smtClean="0">
                <a:cs typeface="Arial" panose="020B0604020202020204" pitchFamily="34" charset="0"/>
              </a:rPr>
              <a:t> </a:t>
            </a:r>
            <a:r>
              <a:rPr lang="en-US" kern="0" dirty="0" err="1" smtClean="0">
                <a:cs typeface="Arial" panose="020B0604020202020204" pitchFamily="34" charset="0"/>
              </a:rPr>
              <a:t>dati</a:t>
            </a:r>
            <a:r>
              <a:rPr lang="en-US" kern="0" dirty="0" smtClean="0">
                <a:cs typeface="Arial" panose="020B0604020202020204" pitchFamily="34" charset="0"/>
              </a:rPr>
              <a:t> di </a:t>
            </a:r>
            <a:r>
              <a:rPr lang="en-US" kern="0" dirty="0" err="1" smtClean="0">
                <a:cs typeface="Arial" panose="020B0604020202020204" pitchFamily="34" charset="0"/>
              </a:rPr>
              <a:t>esplorazione</a:t>
            </a:r>
            <a:r>
              <a:rPr lang="en-US" kern="0" dirty="0" smtClean="0">
                <a:cs typeface="Arial" panose="020B0604020202020204" pitchFamily="34" charset="0"/>
              </a:rPr>
              <a:t> </a:t>
            </a:r>
            <a:r>
              <a:rPr lang="en-US" kern="0" dirty="0" err="1" smtClean="0">
                <a:cs typeface="Arial" panose="020B0604020202020204" pitchFamily="34" charset="0"/>
              </a:rPr>
              <a:t>planetaria</a:t>
            </a:r>
            <a:r>
              <a:rPr lang="en-US" kern="0" dirty="0" smtClean="0">
                <a:cs typeface="Arial" panose="020B0604020202020204" pitchFamily="34" charset="0"/>
              </a:rPr>
              <a:t> </a:t>
            </a:r>
            <a:r>
              <a:rPr lang="en-US" kern="0" dirty="0" smtClean="0">
                <a:cs typeface="Arial" panose="020B0604020202020204" pitchFamily="34" charset="0"/>
              </a:rPr>
              <a:t>(https://tools.ssdc.asi.it/Matisse).</a:t>
            </a:r>
            <a:endParaRPr lang="en-US" kern="0" dirty="0"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Permette</a:t>
            </a:r>
            <a:r>
              <a:rPr lang="en-US" dirty="0" smtClean="0"/>
              <a:t> di </a:t>
            </a:r>
            <a:r>
              <a:rPr lang="en-US" dirty="0" err="1" smtClean="0"/>
              <a:t>visualizzare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direttamente</a:t>
            </a:r>
            <a:r>
              <a:rPr lang="en-US" dirty="0" smtClean="0"/>
              <a:t> </a:t>
            </a:r>
            <a:r>
              <a:rPr lang="en-US" dirty="0" err="1" smtClean="0"/>
              <a:t>sulla</a:t>
            </a:r>
            <a:r>
              <a:rPr lang="en-US" dirty="0" smtClean="0"/>
              <a:t> forma </a:t>
            </a:r>
            <a:r>
              <a:rPr lang="en-US" dirty="0" smtClean="0"/>
              <a:t>3D </a:t>
            </a:r>
            <a:r>
              <a:rPr lang="en-US" dirty="0" err="1" smtClean="0"/>
              <a:t>dell’oggetto</a:t>
            </a:r>
            <a:r>
              <a:rPr lang="en-US" dirty="0" smtClean="0"/>
              <a:t> (molto utile per </a:t>
            </a:r>
            <a:r>
              <a:rPr lang="en-US" dirty="0" err="1" smtClean="0"/>
              <a:t>corpi</a:t>
            </a:r>
            <a:r>
              <a:rPr lang="en-US" dirty="0" smtClean="0"/>
              <a:t> </a:t>
            </a:r>
            <a:r>
              <a:rPr lang="en-US" dirty="0" err="1" smtClean="0"/>
              <a:t>piccoli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irregolari</a:t>
            </a:r>
            <a:r>
              <a:rPr lang="en-US" dirty="0" smtClean="0"/>
              <a:t>).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Già</a:t>
            </a:r>
            <a:r>
              <a:rPr lang="en-US" dirty="0" smtClean="0"/>
              <a:t> da </a:t>
            </a:r>
            <a:r>
              <a:rPr lang="en-US" dirty="0" err="1" smtClean="0"/>
              <a:t>ora</a:t>
            </a:r>
            <a:r>
              <a:rPr lang="en-US" dirty="0" smtClean="0"/>
              <a:t> è </a:t>
            </a:r>
            <a:r>
              <a:rPr lang="en-US" dirty="0" err="1" smtClean="0"/>
              <a:t>possibile</a:t>
            </a:r>
            <a:r>
              <a:rPr lang="en-US" dirty="0" smtClean="0"/>
              <a:t> </a:t>
            </a:r>
            <a:r>
              <a:rPr lang="en-US" dirty="0" err="1" smtClean="0"/>
              <a:t>cercare</a:t>
            </a:r>
            <a:r>
              <a:rPr lang="en-US" dirty="0" smtClean="0"/>
              <a:t> </a:t>
            </a:r>
            <a:r>
              <a:rPr lang="en-US" dirty="0" err="1" smtClean="0"/>
              <a:t>unità</a:t>
            </a:r>
            <a:r>
              <a:rPr lang="en-US" dirty="0" smtClean="0"/>
              <a:t> </a:t>
            </a:r>
            <a:r>
              <a:rPr lang="en-US" dirty="0" err="1" smtClean="0"/>
              <a:t>geologiche</a:t>
            </a:r>
            <a:r>
              <a:rPr lang="en-US" dirty="0" smtClean="0"/>
              <a:t> e </a:t>
            </a:r>
            <a:r>
              <a:rPr lang="en-US" dirty="0" err="1" smtClean="0"/>
              <a:t>analizzare</a:t>
            </a:r>
            <a:r>
              <a:rPr lang="en-US" smtClean="0"/>
              <a:t> modelli</a:t>
            </a:r>
            <a:r>
              <a:rPr lang="en-US" dirty="0" smtClean="0"/>
              <a:t> </a:t>
            </a:r>
            <a:r>
              <a:rPr lang="en-US" dirty="0" err="1" smtClean="0"/>
              <a:t>termofisici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MATISSE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Nuove</a:t>
            </a:r>
            <a:r>
              <a:rPr lang="en-US" dirty="0" smtClean="0"/>
              <a:t> </a:t>
            </a:r>
            <a:r>
              <a:rPr lang="en-US" dirty="0" err="1" smtClean="0"/>
              <a:t>funzionalità</a:t>
            </a:r>
            <a:r>
              <a:rPr lang="en-US" dirty="0" smtClean="0"/>
              <a:t> </a:t>
            </a:r>
            <a:r>
              <a:rPr lang="en-US" dirty="0" err="1" smtClean="0"/>
              <a:t>verranno</a:t>
            </a:r>
            <a:r>
              <a:rPr lang="en-US" dirty="0" smtClean="0"/>
              <a:t> </a:t>
            </a:r>
            <a:r>
              <a:rPr lang="en-US" dirty="0" err="1" smtClean="0"/>
              <a:t>aggiunte</a:t>
            </a:r>
            <a:r>
              <a:rPr lang="en-US" dirty="0" smtClean="0"/>
              <a:t> per </a:t>
            </a:r>
            <a:r>
              <a:rPr lang="en-US" dirty="0" err="1" smtClean="0"/>
              <a:t>meglio</a:t>
            </a:r>
            <a:r>
              <a:rPr lang="en-US" dirty="0" smtClean="0"/>
              <a:t> </a:t>
            </a:r>
            <a:r>
              <a:rPr lang="en-US" dirty="0" err="1" smtClean="0"/>
              <a:t>analizzare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LICIACube</a:t>
            </a:r>
            <a:r>
              <a:rPr lang="en-US" dirty="0" smtClean="0"/>
              <a:t>.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71B01C02-0D7C-3D49-AC63-98CC8E445D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821" y="5828044"/>
            <a:ext cx="772222" cy="869182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71" y="1413127"/>
            <a:ext cx="4194628" cy="4194628"/>
          </a:xfrm>
          <a:prstGeom prst="rect">
            <a:avLst/>
          </a:prstGeom>
        </p:spPr>
      </p:pic>
      <p:pic>
        <p:nvPicPr>
          <p:cNvPr id="17" name="Picture 2">
            <a:extLst>
              <a:ext uri="{FF2B5EF4-FFF2-40B4-BE49-F238E27FC236}">
                <a16:creationId xmlns:a16="http://schemas.microsoft.com/office/drawing/2014/main" xmlns="" id="{7C2A1CB1-3E07-4952-9008-9EDD12BD00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5" y="273353"/>
            <a:ext cx="916644" cy="895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716016"/>
      </p:ext>
    </p:extLst>
  </p:cSld>
  <p:clrMapOvr>
    <a:masterClrMapping/>
  </p:clrMapOvr>
</p:sld>
</file>

<file path=ppt/theme/theme1.xml><?xml version="1.0" encoding="utf-8"?>
<a:theme xmlns:a="http://schemas.openxmlformats.org/drawingml/2006/main" name="D&amp;N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Frontie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Frontier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Frontier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Frontier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Frontier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Frontier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Frontier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Frontier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Frontier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Frontier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Frontier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Frontier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Arial Narrow</vt:lpstr>
      <vt:lpstr>Times</vt:lpstr>
      <vt:lpstr>Times New Roman</vt:lpstr>
      <vt:lpstr>ヒラギノ角ゴ Pro W3</vt:lpstr>
      <vt:lpstr>D&amp;NF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Mission Directorate</dc:title>
  <dc:subject>NAS Committee on Large Strategic NASA Science Missions</dc:subject>
  <dc:creator/>
  <cp:keywords>SMD, missions, large, strategic</cp:keywords>
  <dc:description/>
  <cp:lastModifiedBy/>
  <cp:revision>1</cp:revision>
  <cp:lastPrinted>2012-02-09T18:04:11Z</cp:lastPrinted>
  <dcterms:created xsi:type="dcterms:W3CDTF">2012-02-28T14:53:04Z</dcterms:created>
  <dcterms:modified xsi:type="dcterms:W3CDTF">2022-06-01T05:43:15Z</dcterms:modified>
  <cp:category>presentations-AA</cp:category>
</cp:coreProperties>
</file>